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98" r:id="rId4"/>
    <p:sldId id="299" r:id="rId5"/>
    <p:sldId id="307" r:id="rId6"/>
    <p:sldId id="303" r:id="rId7"/>
    <p:sldId id="265" r:id="rId8"/>
    <p:sldId id="267" r:id="rId9"/>
    <p:sldId id="28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33CCCC"/>
    <a:srgbClr val="66CCFF"/>
    <a:srgbClr val="99CCFF"/>
    <a:srgbClr val="0099CC"/>
    <a:srgbClr val="00FFCC"/>
    <a:srgbClr val="66FF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21" autoAdjust="0"/>
    <p:restoredTop sz="94660"/>
  </p:normalViewPr>
  <p:slideViewPr>
    <p:cSldViewPr snapToGrid="0">
      <p:cViewPr varScale="1">
        <p:scale>
          <a:sx n="84" d="100"/>
          <a:sy n="84" d="100"/>
        </p:scale>
        <p:origin x="58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16/10/2025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16/10/2025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16/10/2025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16/10/2025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16/10/2025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16/10/2025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16/10/2025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16/10/2025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16/10/2025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extBox 1">
            <a:extLst>
              <a:ext uri="{FF2B5EF4-FFF2-40B4-BE49-F238E27FC236}">
                <a16:creationId xmlns:a16="http://schemas.microsoft.com/office/drawing/2014/main" id="{34C05C55-9523-9643-92E6-2CB5239F3BA4}"/>
              </a:ext>
            </a:extLst>
          </p:cNvPr>
          <p:cNvSpPr txBox="1"/>
          <p:nvPr userDrawn="1"/>
        </p:nvSpPr>
        <p:spPr>
          <a:xfrm>
            <a:off x="10687587" y="6487594"/>
            <a:ext cx="1404330" cy="283612"/>
          </a:xfrm>
          <a:prstGeom prst="rect">
            <a:avLst/>
          </a:prstGeom>
          <a:noFill/>
        </p:spPr>
        <p:txBody>
          <a:bodyPr wrap="square" rtlCol="0">
            <a:spAutoFit/>
          </a:bodyPr>
          <a:lstStyle/>
          <a:p>
            <a:r>
              <a:rPr lang="en-US" sz="1200" dirty="0"/>
              <a:t>©BeeHealthy2021</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16/10/2025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16/10/2025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16/10/2025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KpVpJsDjWj8" TargetMode="External"/><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4.tiff"/></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105" y="695458"/>
            <a:ext cx="2534562" cy="953037"/>
          </a:xfrm>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339363" y="2173077"/>
            <a:ext cx="5894012" cy="3416320"/>
          </a:xfrm>
          <a:prstGeom prst="rect">
            <a:avLst/>
          </a:prstGeom>
          <a:noFill/>
        </p:spPr>
        <p:txBody>
          <a:bodyPr wrap="square" rtlCol="0">
            <a:spAutoFit/>
          </a:bodyPr>
          <a:lstStyle/>
          <a:p>
            <a:r>
              <a:rPr lang="en-GB" sz="2400" b="1" dirty="0">
                <a:latin typeface="+mj-lt"/>
              </a:rPr>
              <a:t>Learning Objective: </a:t>
            </a:r>
            <a:r>
              <a:rPr lang="en-GB" sz="2400" b="1" i="1" dirty="0">
                <a:latin typeface="+mj-lt"/>
              </a:rPr>
              <a:t>To understand the drastic effects of litter in our oceans</a:t>
            </a:r>
          </a:p>
          <a:p>
            <a:endParaRPr lang="en-GB" sz="2400" b="1" i="1" dirty="0"/>
          </a:p>
          <a:p>
            <a:pPr marL="342900" lvl="0" indent="-342900">
              <a:buFont typeface="Arial" panose="020B0604020202020204" pitchFamily="34" charset="0"/>
              <a:buChar char="•"/>
            </a:pPr>
            <a:r>
              <a:rPr lang="en-GB" sz="2400" dirty="0">
                <a:latin typeface="+mj-lt"/>
              </a:rPr>
              <a:t>I am aware of the ‘Great Pacific Garbage Patch’</a:t>
            </a:r>
          </a:p>
          <a:p>
            <a:pPr marL="342900" lvl="0" indent="-342900">
              <a:buFont typeface="Arial" panose="020B0604020202020204" pitchFamily="34" charset="0"/>
              <a:buChar char="•"/>
            </a:pPr>
            <a:r>
              <a:rPr lang="en-GB" sz="2400" dirty="0">
                <a:latin typeface="+mj-lt"/>
              </a:rPr>
              <a:t>I can begin to explain how waste effects the oceans</a:t>
            </a:r>
          </a:p>
          <a:p>
            <a:pPr marL="342900" indent="-342900">
              <a:buFont typeface="Arial" panose="020B0604020202020204" pitchFamily="34" charset="0"/>
              <a:buChar char="•"/>
            </a:pPr>
            <a:r>
              <a:rPr lang="en-GB" sz="2400" dirty="0">
                <a:latin typeface="+mj-lt"/>
              </a:rPr>
              <a:t>I can make people aware of plastic in the ocean</a:t>
            </a:r>
            <a:endParaRPr lang="en-AU" sz="2400" dirty="0">
              <a:latin typeface="+mj-lt"/>
            </a:endParaRPr>
          </a:p>
        </p:txBody>
      </p:sp>
      <p:pic>
        <p:nvPicPr>
          <p:cNvPr id="6" name="Picture 2" descr="C:\Users\Jess\Downloads\The Nurdle Invasion-0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580053" y="192668"/>
            <a:ext cx="4533424" cy="602877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0753" y="2436297"/>
            <a:ext cx="10372298" cy="1200329"/>
          </a:xfrm>
          <a:prstGeom prst="rect">
            <a:avLst/>
          </a:prstGeom>
        </p:spPr>
        <p:txBody>
          <a:bodyPr wrap="square">
            <a:spAutoFit/>
          </a:bodyPr>
          <a:lstStyle/>
          <a:p>
            <a:pPr algn="ctr"/>
            <a:r>
              <a:rPr lang="en-GB" sz="7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Great Pacific Garbage Patch</a:t>
            </a:r>
          </a:p>
        </p:txBody>
      </p:sp>
      <p:sp>
        <p:nvSpPr>
          <p:cNvPr id="9" name="Rectangle 8"/>
          <p:cNvSpPr/>
          <p:nvPr/>
        </p:nvSpPr>
        <p:spPr>
          <a:xfrm>
            <a:off x="1" y="6273225"/>
            <a:ext cx="9034909" cy="584775"/>
          </a:xfrm>
          <a:prstGeom prst="rect">
            <a:avLst/>
          </a:prstGeom>
        </p:spPr>
        <p:txBody>
          <a:bodyPr wrap="none">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Prediction: What is the Great Pacific Garbage Patch?</a:t>
            </a:r>
            <a:endPar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40168477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8392602"/>
              </p:ext>
            </p:extLst>
          </p:nvPr>
        </p:nvGraphicFramePr>
        <p:xfrm>
          <a:off x="1060251" y="2849352"/>
          <a:ext cx="4735044" cy="1554480"/>
        </p:xfrm>
        <a:graphic>
          <a:graphicData uri="http://schemas.openxmlformats.org/drawingml/2006/table">
            <a:tbl>
              <a:tblPr/>
              <a:tblGrid>
                <a:gridCol w="4735044">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chemeClr val="tx1"/>
                          </a:solidFill>
                          <a:latin typeface="+mj-lt"/>
                          <a:ea typeface="+mn-ea"/>
                          <a:cs typeface="+mn-cs"/>
                        </a:rPr>
                        <a:t>Click the link to watch a video showing the issues with plastic waste in the ocean. Listen out for the </a:t>
                      </a:r>
                      <a:r>
                        <a:rPr lang="en-GB" sz="2400" b="1" kern="1200" dirty="0">
                          <a:solidFill>
                            <a:schemeClr val="tx1"/>
                          </a:solidFill>
                          <a:latin typeface="+mj-lt"/>
                          <a:ea typeface="+mn-ea"/>
                          <a:cs typeface="+mn-cs"/>
                        </a:rPr>
                        <a:t>'Great Pacific Garbage Patch!’</a:t>
                      </a:r>
                    </a:p>
                  </a:txBody>
                  <a:tcPr anchor="ctr">
                    <a:lnL>
                      <a:noFill/>
                    </a:lnL>
                    <a:lnR>
                      <a:noFill/>
                    </a:lnR>
                    <a:lnT>
                      <a:noFill/>
                    </a:lnT>
                    <a:lnB>
                      <a:noFill/>
                    </a:lnB>
                    <a:solidFill>
                      <a:schemeClr val="bg1"/>
                    </a:solidFill>
                  </a:tcPr>
                </a:tc>
                <a:extLst>
                  <a:ext uri="{0D108BD9-81ED-4DB2-BD59-A6C34878D82A}">
                    <a16:rowId xmlns:a16="http://schemas.microsoft.com/office/drawing/2014/main" val="10000"/>
                  </a:ext>
                </a:extLst>
              </a:tr>
            </a:tbl>
          </a:graphicData>
        </a:graphic>
      </p:graphicFrame>
      <p:sp>
        <p:nvSpPr>
          <p:cNvPr id="3" name="Rectangle 2">
            <a:hlinkClick r:id="rId2" action="ppaction://hlinksldjump"/>
          </p:cNvPr>
          <p:cNvSpPr/>
          <p:nvPr/>
        </p:nvSpPr>
        <p:spPr>
          <a:xfrm>
            <a:off x="3642834" y="6488668"/>
            <a:ext cx="4884863" cy="369332"/>
          </a:xfrm>
          <a:prstGeom prst="rect">
            <a:avLst/>
          </a:prstGeom>
          <a:noFill/>
          <a:ln>
            <a:noFill/>
          </a:ln>
        </p:spPr>
        <p:style>
          <a:lnRef idx="3">
            <a:schemeClr val="lt1"/>
          </a:lnRef>
          <a:fillRef idx="1">
            <a:schemeClr val="dk1"/>
          </a:fillRef>
          <a:effectRef idx="1">
            <a:schemeClr val="dk1"/>
          </a:effectRef>
          <a:fontRef idx="minor">
            <a:schemeClr val="lt1"/>
          </a:fontRef>
        </p:style>
        <p:txBody>
          <a:bodyPr wrap="none">
            <a:spAutoFit/>
          </a:bodyPr>
          <a:lstStyle/>
          <a:p>
            <a:r>
              <a:rPr lang="en-GB" dirty="0">
                <a:solidFill>
                  <a:schemeClr val="tx1"/>
                </a:solidFill>
                <a:hlinkClick r:id="rId3">
                  <a:extLst>
                    <a:ext uri="{A12FA001-AC4F-418D-AE19-62706E023703}">
                      <ahyp:hlinkClr xmlns:ahyp="http://schemas.microsoft.com/office/drawing/2018/hyperlinkcolor" val="tx"/>
                    </a:ext>
                  </a:extLst>
                </a:hlinkClick>
              </a:rPr>
              <a:t>https://www.youtube.com/watch?v=KpVpJsDjWj8</a:t>
            </a:r>
            <a:endParaRPr lang="en-GB" dirty="0">
              <a:solidFill>
                <a:schemeClr val="tx1"/>
              </a:solidFill>
            </a:endParaRPr>
          </a:p>
        </p:txBody>
      </p:sp>
      <p:sp>
        <p:nvSpPr>
          <p:cNvPr id="4" name="Rectangle 3"/>
          <p:cNvSpPr/>
          <p:nvPr/>
        </p:nvSpPr>
        <p:spPr>
          <a:xfrm>
            <a:off x="2098370" y="192040"/>
            <a:ext cx="8488064" cy="923330"/>
          </a:xfrm>
          <a:prstGeom prst="rect">
            <a:avLst/>
          </a:prstGeom>
        </p:spPr>
        <p:txBody>
          <a:bodyPr wrap="square">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Great Pacific Garbage Patch</a:t>
            </a:r>
          </a:p>
        </p:txBody>
      </p:sp>
      <p:pic>
        <p:nvPicPr>
          <p:cNvPr id="5" name="Picture 4">
            <a:extLst>
              <a:ext uri="{FF2B5EF4-FFF2-40B4-BE49-F238E27FC236}">
                <a16:creationId xmlns:a16="http://schemas.microsoft.com/office/drawing/2014/main" id="{82CE0F1B-618F-C644-A96A-4807A2D31B2E}"/>
              </a:ext>
            </a:extLst>
          </p:cNvPr>
          <p:cNvPicPr>
            <a:picLocks noChangeAspect="1"/>
          </p:cNvPicPr>
          <p:nvPr/>
        </p:nvPicPr>
        <p:blipFill>
          <a:blip r:embed="rId4"/>
          <a:stretch>
            <a:fillRect/>
          </a:stretch>
        </p:blipFill>
        <p:spPr>
          <a:xfrm>
            <a:off x="6669948" y="1910665"/>
            <a:ext cx="4575807" cy="3431855"/>
          </a:xfrm>
          <a:prstGeom prst="rect">
            <a:avLst/>
          </a:prstGeom>
        </p:spPr>
      </p:pic>
    </p:spTree>
    <p:extLst>
      <p:ext uri="{BB962C8B-B14F-4D97-AF65-F5344CB8AC3E}">
        <p14:creationId xmlns:p14="http://schemas.microsoft.com/office/powerpoint/2010/main" val="3314594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77909127"/>
              </p:ext>
            </p:extLst>
          </p:nvPr>
        </p:nvGraphicFramePr>
        <p:xfrm>
          <a:off x="807042" y="1479475"/>
          <a:ext cx="3582890" cy="4114800"/>
        </p:xfrm>
        <a:graphic>
          <a:graphicData uri="http://schemas.openxmlformats.org/drawingml/2006/table">
            <a:tbl>
              <a:tblPr/>
              <a:tblGrid>
                <a:gridCol w="3582890">
                  <a:extLst>
                    <a:ext uri="{9D8B030D-6E8A-4147-A177-3AD203B41FA5}">
                      <a16:colId xmlns:a16="http://schemas.microsoft.com/office/drawing/2014/main" val="20000"/>
                    </a:ext>
                  </a:extLst>
                </a:gridCol>
              </a:tblGrid>
              <a:tr h="0">
                <a:tc>
                  <a:txBody>
                    <a:bodyPr/>
                    <a:lstStyle/>
                    <a:p>
                      <a:r>
                        <a:rPr lang="en-GB" sz="2400" kern="1200" dirty="0">
                          <a:solidFill>
                            <a:schemeClr val="tx1"/>
                          </a:solidFill>
                          <a:latin typeface="+mj-lt"/>
                          <a:ea typeface="+mn-ea"/>
                          <a:cs typeface="+mn-cs"/>
                        </a:rPr>
                        <a:t>Were you shocked to hear where a lot of our waste ends up? </a:t>
                      </a:r>
                    </a:p>
                    <a:p>
                      <a:r>
                        <a:rPr lang="en-GB" sz="2400" kern="1200" dirty="0">
                          <a:solidFill>
                            <a:schemeClr val="tx1"/>
                          </a:solidFill>
                          <a:latin typeface="+mj-lt"/>
                          <a:ea typeface="+mn-ea"/>
                          <a:cs typeface="+mn-cs"/>
                        </a:rPr>
                        <a:t>Now it will be difficult for you to personally get rid of all the rubbish in the ocean but you can be a huge help by preventing it from getting there in the first place and encouraging others to do the same.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ectangle 5"/>
          <p:cNvSpPr/>
          <p:nvPr/>
        </p:nvSpPr>
        <p:spPr>
          <a:xfrm>
            <a:off x="110921" y="18282"/>
            <a:ext cx="12168011" cy="769441"/>
          </a:xfrm>
          <a:prstGeom prst="rect">
            <a:avLst/>
          </a:prstGeom>
        </p:spPr>
        <p:txBody>
          <a:bodyPr wrap="none">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We must get rid of the Great Pacific Garbage Patch!</a:t>
            </a:r>
          </a:p>
        </p:txBody>
      </p:sp>
      <p:pic>
        <p:nvPicPr>
          <p:cNvPr id="3" name="Picture 2">
            <a:extLst>
              <a:ext uri="{FF2B5EF4-FFF2-40B4-BE49-F238E27FC236}">
                <a16:creationId xmlns:a16="http://schemas.microsoft.com/office/drawing/2014/main" id="{3846916D-4085-C644-8A4E-B3A21F1694F4}"/>
              </a:ext>
            </a:extLst>
          </p:cNvPr>
          <p:cNvPicPr>
            <a:picLocks noChangeAspect="1"/>
          </p:cNvPicPr>
          <p:nvPr/>
        </p:nvPicPr>
        <p:blipFill>
          <a:blip r:embed="rId2"/>
          <a:stretch>
            <a:fillRect/>
          </a:stretch>
        </p:blipFill>
        <p:spPr>
          <a:xfrm>
            <a:off x="5622878" y="1479475"/>
            <a:ext cx="5277134" cy="2968388"/>
          </a:xfrm>
          <a:prstGeom prst="rect">
            <a:avLst/>
          </a:prstGeom>
        </p:spPr>
      </p:pic>
      <p:sp>
        <p:nvSpPr>
          <p:cNvPr id="4" name="TextBox 3">
            <a:extLst>
              <a:ext uri="{FF2B5EF4-FFF2-40B4-BE49-F238E27FC236}">
                <a16:creationId xmlns:a16="http://schemas.microsoft.com/office/drawing/2014/main" id="{6CF57C31-2B44-6148-96CC-3D3A02F95879}"/>
              </a:ext>
            </a:extLst>
          </p:cNvPr>
          <p:cNvSpPr txBox="1"/>
          <p:nvPr/>
        </p:nvSpPr>
        <p:spPr>
          <a:xfrm>
            <a:off x="5622879" y="4670945"/>
            <a:ext cx="5277134" cy="646331"/>
          </a:xfrm>
          <a:prstGeom prst="rect">
            <a:avLst/>
          </a:prstGeom>
          <a:noFill/>
        </p:spPr>
        <p:txBody>
          <a:bodyPr wrap="square" rtlCol="0">
            <a:spAutoFit/>
          </a:bodyPr>
          <a:lstStyle/>
          <a:p>
            <a:pPr algn="ctr"/>
            <a:r>
              <a:rPr lang="en-US" dirty="0">
                <a:latin typeface="+mj-lt"/>
              </a:rPr>
              <a:t>A young inventor named </a:t>
            </a:r>
            <a:r>
              <a:rPr lang="en-US" dirty="0" err="1">
                <a:latin typeface="+mj-lt"/>
              </a:rPr>
              <a:t>Boyan</a:t>
            </a:r>
            <a:r>
              <a:rPr lang="en-US" dirty="0">
                <a:latin typeface="+mj-lt"/>
              </a:rPr>
              <a:t> Slat invented a machine that helps clean up oceans and rivers. </a:t>
            </a:r>
          </a:p>
        </p:txBody>
      </p:sp>
      <p:sp>
        <p:nvSpPr>
          <p:cNvPr id="8" name="TextBox 7">
            <a:extLst>
              <a:ext uri="{FF2B5EF4-FFF2-40B4-BE49-F238E27FC236}">
                <a16:creationId xmlns:a16="http://schemas.microsoft.com/office/drawing/2014/main" id="{502BD547-2187-D649-A9EF-01852AA2A1FA}"/>
              </a:ext>
            </a:extLst>
          </p:cNvPr>
          <p:cNvSpPr txBox="1"/>
          <p:nvPr/>
        </p:nvSpPr>
        <p:spPr>
          <a:xfrm>
            <a:off x="2008497" y="6392837"/>
            <a:ext cx="8118142" cy="400110"/>
          </a:xfrm>
          <a:prstGeom prst="rect">
            <a:avLst/>
          </a:prstGeom>
          <a:noFill/>
        </p:spPr>
        <p:txBody>
          <a:bodyPr wrap="square" rtlCol="0">
            <a:spAutoFit/>
          </a:bodyPr>
          <a:lstStyle/>
          <a:p>
            <a:pPr algn="ctr"/>
            <a:r>
              <a:rPr lang="en-US" sz="2000" b="1" dirty="0">
                <a:latin typeface="+mj-lt"/>
              </a:rPr>
              <a:t>What do you think might happen to the fish that swim pass all the waste? </a:t>
            </a:r>
          </a:p>
        </p:txBody>
      </p:sp>
    </p:spTree>
    <p:extLst>
      <p:ext uri="{BB962C8B-B14F-4D97-AF65-F5344CB8AC3E}">
        <p14:creationId xmlns:p14="http://schemas.microsoft.com/office/powerpoint/2010/main" val="26523673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6222" y="368489"/>
            <a:ext cx="2015295" cy="830997"/>
          </a:xfrm>
          <a:prstGeom prst="rect">
            <a:avLst/>
          </a:prstGeom>
        </p:spPr>
        <p:txBody>
          <a:bodyPr wrap="none">
            <a:spAutoFit/>
          </a:bodyPr>
          <a:lstStyle/>
          <a:p>
            <a:r>
              <a:rPr lang="en-GB" sz="48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4800" b="1" u="sng" dirty="0">
              <a:solidFill>
                <a:srgbClr val="FF0000"/>
              </a:solidFill>
              <a:latin typeface="+mj-lt"/>
            </a:endParaRPr>
          </a:p>
        </p:txBody>
      </p:sp>
      <p:sp>
        <p:nvSpPr>
          <p:cNvPr id="4" name="Rectangle 3"/>
          <p:cNvSpPr/>
          <p:nvPr/>
        </p:nvSpPr>
        <p:spPr>
          <a:xfrm>
            <a:off x="660007" y="1603998"/>
            <a:ext cx="4935575" cy="2677656"/>
          </a:xfrm>
          <a:prstGeom prst="rect">
            <a:avLst/>
          </a:prstGeom>
          <a:noFill/>
          <a:ln>
            <a:noFill/>
          </a:ln>
        </p:spPr>
        <p:txBody>
          <a:bodyPr wrap="square">
            <a:spAutoFit/>
          </a:bodyPr>
          <a:lstStyle/>
          <a:p>
            <a:r>
              <a:rPr lang="en-GB" sz="2400" dirty="0">
                <a:latin typeface="+mj-lt"/>
              </a:rPr>
              <a:t>The ‘Great Pacific Garbage Art’. Design yourself a picture/model of the ocean, a huge wave or a river. Then decorate your great picture with bits of plastic rubbish. Use this great art work to send a message to your school about the dangers of plastic waste.  </a:t>
            </a: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31585" y="368489"/>
            <a:ext cx="4282417" cy="5709889"/>
          </a:xfrm>
          <a:prstGeom prst="rect">
            <a:avLst/>
          </a:prstGeom>
          <a:ln>
            <a:noFill/>
          </a:ln>
          <a:effectLst>
            <a:outerShdw blurRad="190500" algn="tl" rotWithShape="0">
              <a:srgbClr val="000000">
                <a:alpha val="70000"/>
              </a:srgbClr>
            </a:outerShdw>
          </a:effectLst>
        </p:spPr>
      </p:pic>
      <p:sp>
        <p:nvSpPr>
          <p:cNvPr id="5" name="TextBox 4"/>
          <p:cNvSpPr txBox="1"/>
          <p:nvPr/>
        </p:nvSpPr>
        <p:spPr>
          <a:xfrm>
            <a:off x="660008" y="4686166"/>
            <a:ext cx="4785450" cy="1200329"/>
          </a:xfrm>
          <a:prstGeom prst="rect">
            <a:avLst/>
          </a:prstGeom>
          <a:noFill/>
        </p:spPr>
        <p:txBody>
          <a:bodyPr wrap="square" rtlCol="0">
            <a:spAutoFit/>
          </a:bodyPr>
          <a:lstStyle/>
          <a:p>
            <a:r>
              <a:rPr lang="en-US" sz="2400" b="1" u="sng" dirty="0">
                <a:latin typeface="+mj-lt"/>
              </a:rPr>
              <a:t>Extension: </a:t>
            </a:r>
          </a:p>
          <a:p>
            <a:r>
              <a:rPr lang="en-US" sz="2400" dirty="0">
                <a:latin typeface="+mj-lt"/>
              </a:rPr>
              <a:t>Have a go at answering the questions to the plastic quiz. </a:t>
            </a:r>
          </a:p>
        </p:txBody>
      </p:sp>
    </p:spTree>
    <p:extLst>
      <p:ext uri="{BB962C8B-B14F-4D97-AF65-F5344CB8AC3E}">
        <p14:creationId xmlns:p14="http://schemas.microsoft.com/office/powerpoint/2010/main" val="3895973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67312" y="6454"/>
            <a:ext cx="2729530" cy="1107996"/>
          </a:xfrm>
          <a:prstGeom prst="rect">
            <a:avLst/>
          </a:prstGeom>
          <a:noFill/>
        </p:spPr>
        <p:txBody>
          <a:bodyPr wrap="none" rtlCol="0">
            <a:spAutoFit/>
          </a:bodyPr>
          <a:lstStyle/>
          <a:p>
            <a:r>
              <a:rPr lang="en-GB" sz="6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400" b="1" u="sng" dirty="0">
              <a:solidFill>
                <a:srgbClr val="FF0000"/>
              </a:solidFill>
              <a:latin typeface="+mj-lt"/>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759355" y="5944465"/>
            <a:ext cx="914400" cy="904010"/>
          </a:xfrm>
          <a:prstGeom prst="ellipse">
            <a:avLst/>
          </a:prstGeom>
        </p:spPr>
      </p:pic>
      <p:graphicFrame>
        <p:nvGraphicFramePr>
          <p:cNvPr id="4" name="Table 3"/>
          <p:cNvGraphicFramePr>
            <a:graphicFrameLocks noGrp="1"/>
          </p:cNvGraphicFramePr>
          <p:nvPr>
            <p:extLst>
              <p:ext uri="{D42A27DB-BD31-4B8C-83A1-F6EECF244321}">
                <p14:modId xmlns:p14="http://schemas.microsoft.com/office/powerpoint/2010/main" val="958750581"/>
              </p:ext>
            </p:extLst>
          </p:nvPr>
        </p:nvGraphicFramePr>
        <p:xfrm>
          <a:off x="1022192" y="1408951"/>
          <a:ext cx="10461937" cy="2286000"/>
        </p:xfrm>
        <a:graphic>
          <a:graphicData uri="http://schemas.openxmlformats.org/drawingml/2006/table">
            <a:tbl>
              <a:tblPr>
                <a:tableStyleId>{3C2FFA5D-87B4-456A-9821-1D502468CF0F}</a:tableStyleId>
              </a:tblPr>
              <a:tblGrid>
                <a:gridCol w="10461937">
                  <a:extLst>
                    <a:ext uri="{9D8B030D-6E8A-4147-A177-3AD203B41FA5}">
                      <a16:colId xmlns:a16="http://schemas.microsoft.com/office/drawing/2014/main" val="20000"/>
                    </a:ext>
                  </a:extLst>
                </a:gridCol>
              </a:tblGrid>
              <a:tr h="0">
                <a:tc>
                  <a:txBody>
                    <a:bodyPr/>
                    <a:lstStyle/>
                    <a:p>
                      <a:r>
                        <a:rPr lang="en-GB" sz="2400" kern="1200" dirty="0">
                          <a:solidFill>
                            <a:schemeClr val="tx1"/>
                          </a:solidFill>
                          <a:latin typeface="+mj-lt"/>
                          <a:ea typeface="+mn-ea"/>
                          <a:cs typeface="+mn-cs"/>
                        </a:rPr>
                        <a:t>Turn to your partner and explain what the ‘Great Pacific Garbage Patch’ is. </a:t>
                      </a:r>
                    </a:p>
                    <a:p>
                      <a:endParaRPr lang="en-GB" sz="2400" kern="1200" dirty="0">
                        <a:solidFill>
                          <a:schemeClr val="tx1"/>
                        </a:solidFill>
                        <a:latin typeface="+mj-lt"/>
                        <a:ea typeface="+mn-ea"/>
                        <a:cs typeface="+mn-cs"/>
                      </a:endParaRPr>
                    </a:p>
                    <a:p>
                      <a:r>
                        <a:rPr lang="en-GB" sz="2400" kern="1200" dirty="0">
                          <a:solidFill>
                            <a:schemeClr val="tx1"/>
                          </a:solidFill>
                          <a:latin typeface="+mj-lt"/>
                          <a:ea typeface="+mn-ea"/>
                          <a:cs typeface="+mn-cs"/>
                        </a:rPr>
                        <a:t>What can we do to help prevent something like the, ‘Great Pacific Garbage Patch?’</a:t>
                      </a:r>
                    </a:p>
                    <a:p>
                      <a:endParaRPr lang="en-GB" sz="2400" kern="1200" dirty="0">
                        <a:solidFill>
                          <a:schemeClr val="tx1"/>
                        </a:solidFill>
                        <a:latin typeface="+mj-lt"/>
                        <a:ea typeface="+mn-ea"/>
                        <a:cs typeface="+mn-cs"/>
                      </a:endParaRPr>
                    </a:p>
                    <a:p>
                      <a:endParaRPr lang="en-GB" sz="2400" kern="1200" dirty="0">
                        <a:solidFill>
                          <a:schemeClr val="tx1"/>
                        </a:solidFill>
                        <a:latin typeface="+mj-lt"/>
                        <a:ea typeface="+mn-ea"/>
                        <a:cs typeface="+mn-cs"/>
                      </a:endParaRPr>
                    </a:p>
                    <a:p>
                      <a:r>
                        <a:rPr lang="en-GB" sz="2400" kern="1200" dirty="0">
                          <a:solidFill>
                            <a:schemeClr val="tx1"/>
                          </a:solidFill>
                          <a:latin typeface="+mj-lt"/>
                          <a:ea typeface="+mn-ea"/>
                          <a:cs typeface="+mn-cs"/>
                        </a:rPr>
                        <a:t>Who would like to share their awesome Great Pacific Garbage Art? </a:t>
                      </a:r>
                    </a:p>
                  </a:txBody>
                  <a:tcPr anchor="ct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F6F5B396-91BC-C74D-A81C-AAFF823851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17692" y="3989452"/>
            <a:ext cx="6489629" cy="2005635"/>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832092"/>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The Sustainability cross-curriculum priority</a:t>
            </a:r>
          </a:p>
          <a:p>
            <a:r>
              <a:rPr lang="en-AU" dirty="0">
                <a:latin typeface="+mj-lt"/>
              </a:rPr>
              <a:t>Sustainability addresses the ongoing capacity of Earth to maintain all life.</a:t>
            </a:r>
          </a:p>
          <a:p>
            <a:endParaRPr lang="en-AU" dirty="0">
              <a:latin typeface="+mj-lt"/>
            </a:endParaRPr>
          </a:p>
          <a:p>
            <a:r>
              <a:rPr lang="en-AU" dirty="0">
                <a:latin typeface="+mj-lt"/>
              </a:rPr>
              <a:t>Sustainable patterns of living meet the needs of the present without compromising the ability of future generations to meet their needs. Actions to improve sustainability are individual and collective endeavours shared across local and global communities. They necessitate a renewed and balanced approach to the way humans interact with each other and the environment.</a:t>
            </a:r>
          </a:p>
          <a:p>
            <a:endParaRPr lang="en-AU" dirty="0">
              <a:latin typeface="+mj-lt"/>
            </a:endParaRPr>
          </a:p>
          <a:p>
            <a:r>
              <a:rPr lang="en-AU" dirty="0">
                <a:latin typeface="+mj-lt"/>
              </a:rPr>
              <a:t>Education for sustainability develops the knowledge, skills, values and world views necessary for people to act in ways that contribute to more sustainable patterns of living. It enables individuals and communities to reflect on ways of interpreting and engaging with the world. Sustainability education is futures-oriented, focusing on protecting environments and creating a more ecologically and socially just world through informed action. Actions that support more sustainable patterns of living require consideration of environmental, social, cultural and economic systems and their interdependence.</a:t>
            </a:r>
          </a:p>
          <a:p>
            <a:endParaRPr lang="en-AU" dirty="0">
              <a:latin typeface="+mj-lt"/>
            </a:endParaRPr>
          </a:p>
          <a:p>
            <a:endParaRPr lang="en-AU" dirty="0"/>
          </a:p>
          <a:p>
            <a:r>
              <a:rPr lang="en-AU" dirty="0"/>
              <a:t>Sustainability is one of the three cross-curriculum priorities stipulated by the Australian Curriculum. Click on the </a:t>
            </a:r>
            <a:r>
              <a:rPr lang="en-AU" dirty="0">
                <a:hlinkClick r:id="rId2">
                  <a:extLst>
                    <a:ext uri="{A12FA001-AC4F-418D-AE19-62706E023703}">
                      <ahyp:hlinkClr xmlns:ahyp="http://schemas.microsoft.com/office/drawing/2018/hyperlinkcolor" val="tx"/>
                    </a:ext>
                  </a:extLst>
                </a:hlinkClick>
              </a:rPr>
              <a:t>link</a:t>
            </a:r>
            <a:r>
              <a:rPr lang="en-AU" dirty="0"/>
              <a:t> to view the overview of sustainability in the Australian curriculum.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69679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592669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18058</TotalTime>
  <Words>661</Words>
  <Application>Microsoft Macintosh PowerPoint</Application>
  <PresentationFormat>Widescreen</PresentationFormat>
  <Paragraphs>50</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proxima_nova_bold</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114</cp:revision>
  <dcterms:created xsi:type="dcterms:W3CDTF">2015-12-16T03:40:36Z</dcterms:created>
  <dcterms:modified xsi:type="dcterms:W3CDTF">2025-10-16T11:32:00Z</dcterms:modified>
</cp:coreProperties>
</file>